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92" r:id="rId4"/>
    <p:sldId id="293" r:id="rId5"/>
    <p:sldId id="270" r:id="rId6"/>
    <p:sldId id="277" r:id="rId7"/>
    <p:sldId id="258" r:id="rId8"/>
    <p:sldId id="260" r:id="rId9"/>
    <p:sldId id="259" r:id="rId10"/>
    <p:sldId id="271" r:id="rId11"/>
    <p:sldId id="304" r:id="rId12"/>
    <p:sldId id="305" r:id="rId13"/>
    <p:sldId id="267" r:id="rId14"/>
    <p:sldId id="284" r:id="rId15"/>
    <p:sldId id="294" r:id="rId16"/>
    <p:sldId id="307" r:id="rId17"/>
    <p:sldId id="272" r:id="rId18"/>
    <p:sldId id="262" r:id="rId19"/>
    <p:sldId id="300" r:id="rId20"/>
    <p:sldId id="265" r:id="rId21"/>
    <p:sldId id="306" r:id="rId22"/>
    <p:sldId id="276" r:id="rId23"/>
    <p:sldId id="274" r:id="rId24"/>
    <p:sldId id="301" r:id="rId25"/>
    <p:sldId id="290" r:id="rId26"/>
    <p:sldId id="298" r:id="rId27"/>
    <p:sldId id="299" r:id="rId2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A5A"/>
    <a:srgbClr val="FF6666"/>
    <a:srgbClr val="FFAD8E"/>
    <a:srgbClr val="FF2F92"/>
    <a:srgbClr val="008BF0"/>
    <a:srgbClr val="AB4CF6"/>
    <a:srgbClr val="A91C18"/>
    <a:srgbClr val="008000"/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28" autoAdjust="0"/>
    <p:restoredTop sz="94299" autoAdjust="0"/>
  </p:normalViewPr>
  <p:slideViewPr>
    <p:cSldViewPr snapToGrid="0" snapToObjects="1">
      <p:cViewPr>
        <p:scale>
          <a:sx n="100" d="100"/>
          <a:sy n="100" d="100"/>
        </p:scale>
        <p:origin x="1304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22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Hypothesis is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8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44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24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683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291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adult</a:t>
            </a:r>
            <a:r>
              <a:rPr lang="en-US" baseline="0" dirty="0"/>
              <a:t> cohorts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011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iff"/><Relationship Id="rId3" Type="http://schemas.openxmlformats.org/officeDocument/2006/relationships/image" Target="../media/image16.png"/><Relationship Id="rId7" Type="http://schemas.openxmlformats.org/officeDocument/2006/relationships/image" Target="../media/image1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5" Type="http://schemas.openxmlformats.org/officeDocument/2006/relationships/image" Target="../media/image17.JPG"/><Relationship Id="rId4" Type="http://schemas.openxmlformats.org/officeDocument/2006/relationships/image" Target="../media/image13.JPG"/><Relationship Id="rId9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16.png"/><Relationship Id="rId7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5" Type="http://schemas.openxmlformats.org/officeDocument/2006/relationships/image" Target="../media/image22.tiff"/><Relationship Id="rId4" Type="http://schemas.openxmlformats.org/officeDocument/2006/relationships/image" Target="../media/image19.JPG"/><Relationship Id="rId9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13" Type="http://schemas.openxmlformats.org/officeDocument/2006/relationships/image" Target="../media/image25.JPG"/><Relationship Id="rId3" Type="http://schemas.openxmlformats.org/officeDocument/2006/relationships/image" Target="../media/image40.tiff"/><Relationship Id="rId7" Type="http://schemas.openxmlformats.org/officeDocument/2006/relationships/image" Target="../media/image12.jpg"/><Relationship Id="rId12" Type="http://schemas.openxmlformats.org/officeDocument/2006/relationships/image" Target="../media/image4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G"/><Relationship Id="rId11" Type="http://schemas.openxmlformats.org/officeDocument/2006/relationships/image" Target="../media/image42.JPG"/><Relationship Id="rId5" Type="http://schemas.openxmlformats.org/officeDocument/2006/relationships/image" Target="../media/image17.JPG"/><Relationship Id="rId15" Type="http://schemas.openxmlformats.org/officeDocument/2006/relationships/image" Target="../media/image19.JPG"/><Relationship Id="rId10" Type="http://schemas.openxmlformats.org/officeDocument/2006/relationships/image" Target="../media/image41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1.JP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g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1671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Roberts Lab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aramond"/>
                <a:cs typeface="Garamond"/>
              </a:rPr>
              <a:t>Effects of parental low pH exposure on gonadal and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58" y="210092"/>
            <a:ext cx="8424748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Adults held 7 weeks in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low pH (7.3), ambient pH (7.8)</a:t>
            </a:r>
          </a:p>
        </p:txBody>
      </p:sp>
      <p:pic>
        <p:nvPicPr>
          <p:cNvPr id="7" name="Picture 6" descr="IMG_71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90" y="1625929"/>
            <a:ext cx="6586021" cy="49395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Oval 19"/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1" name="Oval 20"/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209096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5CA3BA-7135-D24E-A821-2544F51D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5929784" y="287548"/>
            <a:ext cx="3855871" cy="66930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6061909" y="1605156"/>
            <a:ext cx="1389252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6061909" y="2858571"/>
            <a:ext cx="1389252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6061909" y="4114152"/>
            <a:ext cx="1389252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2EE4A-29C9-594B-9ED6-9C781A4A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6695" r="15762" b="4610"/>
          <a:stretch/>
        </p:blipFill>
        <p:spPr>
          <a:xfrm rot="5400000">
            <a:off x="6203181" y="1658815"/>
            <a:ext cx="1122426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2C926-A247-7446-893A-F5B67EE5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1" t="7409" r="15210" b="645"/>
          <a:stretch/>
        </p:blipFill>
        <p:spPr>
          <a:xfrm rot="5400000">
            <a:off x="6179360" y="2907897"/>
            <a:ext cx="1128548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7FB796-6B2F-6042-A5F6-92317C3B39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04" t="9247" r="13995" b="1128"/>
          <a:stretch/>
        </p:blipFill>
        <p:spPr>
          <a:xfrm rot="5400000">
            <a:off x="6177852" y="4149326"/>
            <a:ext cx="1134754" cy="1137757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6060134" y="349575"/>
            <a:ext cx="1389252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6061909" y="5369394"/>
            <a:ext cx="1389252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072" r="3512" b="10910"/>
          <a:stretch/>
        </p:blipFill>
        <p:spPr>
          <a:xfrm rot="5400000">
            <a:off x="6178042" y="5421417"/>
            <a:ext cx="1152682" cy="1137741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97509-DD99-0346-BA7C-A6C2BD168208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54AE10-0678-1440-9A89-4E42FC497730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3A22-ACF0-4249-A35F-410647A97AE2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029D6-FCD5-9047-B500-2CC7716DB943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25D8E62-BFDF-BC4F-9697-E5CB3F7D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89" y="496738"/>
            <a:ext cx="4535398" cy="935963"/>
          </a:xfrm>
        </p:spPr>
        <p:txBody>
          <a:bodyPr>
            <a:noAutofit/>
          </a:bodyPr>
          <a:lstStyle/>
          <a:p>
            <a:r>
              <a:rPr lang="en-US" sz="3200" cap="small" dirty="0">
                <a:latin typeface="Garamond"/>
                <a:cs typeface="Garamond"/>
              </a:rPr>
              <a:t>No pH effect on female gonad stage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9EF2E2-7B36-964E-914B-BB52480FC1DF}"/>
              </a:ext>
            </a:extLst>
          </p:cNvPr>
          <p:cNvGrpSpPr/>
          <p:nvPr/>
        </p:nvGrpSpPr>
        <p:grpSpPr>
          <a:xfrm>
            <a:off x="2101824" y="1702160"/>
            <a:ext cx="3222505" cy="4632856"/>
            <a:chOff x="2194422" y="1791385"/>
            <a:chExt cx="2728590" cy="39227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41E6C5-7666-DD47-90B1-80BE92B1F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352" t="1733"/>
            <a:stretch/>
          </p:blipFill>
          <p:spPr>
            <a:xfrm>
              <a:off x="2194422" y="1791385"/>
              <a:ext cx="2728590" cy="392277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DCC486-1EB4-ED45-8101-39FE6511ABD8}"/>
                </a:ext>
              </a:extLst>
            </p:cNvPr>
            <p:cNvSpPr txBox="1"/>
            <p:nvPr/>
          </p:nvSpPr>
          <p:spPr>
            <a:xfrm>
              <a:off x="4388060" y="2488723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24F6FA-7A0B-A74A-8813-F25E52871192}"/>
                </a:ext>
              </a:extLst>
            </p:cNvPr>
            <p:cNvSpPr txBox="1"/>
            <p:nvPr/>
          </p:nvSpPr>
          <p:spPr>
            <a:xfrm>
              <a:off x="4384703" y="3190506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18D244-01EE-AC44-B06F-17AFA483F46C}"/>
                </a:ext>
              </a:extLst>
            </p:cNvPr>
            <p:cNvSpPr txBox="1"/>
            <p:nvPr/>
          </p:nvSpPr>
          <p:spPr>
            <a:xfrm>
              <a:off x="4384703" y="3971920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A4DE33-E1EC-0D4D-8C1A-59B25410E28A}"/>
                </a:ext>
              </a:extLst>
            </p:cNvPr>
            <p:cNvSpPr txBox="1"/>
            <p:nvPr/>
          </p:nvSpPr>
          <p:spPr>
            <a:xfrm>
              <a:off x="4392992" y="4779826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0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E9EF61CA-E76F-0A4A-95F7-F1B107A543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567" t="9508" r="14290" b="830"/>
          <a:stretch/>
        </p:blipFill>
        <p:spPr>
          <a:xfrm rot="5400000">
            <a:off x="6199984" y="374268"/>
            <a:ext cx="1124635" cy="113869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FFD0AE32-56B1-1F45-8AE1-95979CA6F5D7}"/>
              </a:ext>
            </a:extLst>
          </p:cNvPr>
          <p:cNvSpPr txBox="1">
            <a:spLocks/>
          </p:cNvSpPr>
          <p:nvPr/>
        </p:nvSpPr>
        <p:spPr>
          <a:xfrm>
            <a:off x="7521869" y="516049"/>
            <a:ext cx="1557480" cy="101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Partially spawned / resorbing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BEBC66DA-3A41-A048-BE4B-C56A2C280148}"/>
              </a:ext>
            </a:extLst>
          </p:cNvPr>
          <p:cNvSpPr txBox="1">
            <a:spLocks/>
          </p:cNvSpPr>
          <p:nvPr/>
        </p:nvSpPr>
        <p:spPr>
          <a:xfrm>
            <a:off x="7535704" y="1805581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6BDBE9AE-521D-2640-AEB5-40AB509B2490}"/>
              </a:ext>
            </a:extLst>
          </p:cNvPr>
          <p:cNvSpPr txBox="1">
            <a:spLocks/>
          </p:cNvSpPr>
          <p:nvPr/>
        </p:nvSpPr>
        <p:spPr>
          <a:xfrm>
            <a:off x="7514814" y="3079070"/>
            <a:ext cx="1557480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AFB055D-8F91-6348-B5E2-375EE29A189E}"/>
              </a:ext>
            </a:extLst>
          </p:cNvPr>
          <p:cNvSpPr txBox="1">
            <a:spLocks/>
          </p:cNvSpPr>
          <p:nvPr/>
        </p:nvSpPr>
        <p:spPr>
          <a:xfrm>
            <a:off x="7493924" y="4336517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F20AD45-9482-5048-AFF3-715FBCEB5085}"/>
              </a:ext>
            </a:extLst>
          </p:cNvPr>
          <p:cNvSpPr txBox="1">
            <a:spLocks/>
          </p:cNvSpPr>
          <p:nvPr/>
        </p:nvSpPr>
        <p:spPr>
          <a:xfrm>
            <a:off x="7473034" y="5717184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No female activity</a:t>
            </a:r>
          </a:p>
        </p:txBody>
      </p:sp>
    </p:spTree>
    <p:extLst>
      <p:ext uri="{BB962C8B-B14F-4D97-AF65-F5344CB8AC3E}">
        <p14:creationId xmlns:p14="http://schemas.microsoft.com/office/powerpoint/2010/main" val="32155641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5CA3BA-7135-D24E-A821-2544F51D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5929784" y="287548"/>
            <a:ext cx="3855871" cy="669303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4C48816-96E1-D845-BEED-0165F9568A8C}"/>
              </a:ext>
            </a:extLst>
          </p:cNvPr>
          <p:cNvSpPr txBox="1">
            <a:spLocks/>
          </p:cNvSpPr>
          <p:nvPr/>
        </p:nvSpPr>
        <p:spPr>
          <a:xfrm>
            <a:off x="7521869" y="516049"/>
            <a:ext cx="1557480" cy="101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Partially spawned / resorbing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1929E6F-7BE4-1E47-9FF7-03B8A4E5B6A4}"/>
              </a:ext>
            </a:extLst>
          </p:cNvPr>
          <p:cNvSpPr txBox="1">
            <a:spLocks/>
          </p:cNvSpPr>
          <p:nvPr/>
        </p:nvSpPr>
        <p:spPr>
          <a:xfrm>
            <a:off x="7535704" y="1805581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CD21A80-228E-8D46-AD40-8FCC9B6F04CD}"/>
              </a:ext>
            </a:extLst>
          </p:cNvPr>
          <p:cNvSpPr txBox="1">
            <a:spLocks/>
          </p:cNvSpPr>
          <p:nvPr/>
        </p:nvSpPr>
        <p:spPr>
          <a:xfrm>
            <a:off x="7514814" y="3079070"/>
            <a:ext cx="1557480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2FFE2C4-F076-CB49-B0FB-A0C3B74F8A09}"/>
              </a:ext>
            </a:extLst>
          </p:cNvPr>
          <p:cNvSpPr txBox="1">
            <a:spLocks/>
          </p:cNvSpPr>
          <p:nvPr/>
        </p:nvSpPr>
        <p:spPr>
          <a:xfrm>
            <a:off x="7493924" y="4336517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6CF7AAC-14B1-314D-B919-0A2E7472FC66}"/>
              </a:ext>
            </a:extLst>
          </p:cNvPr>
          <p:cNvSpPr txBox="1">
            <a:spLocks/>
          </p:cNvSpPr>
          <p:nvPr/>
        </p:nvSpPr>
        <p:spPr>
          <a:xfrm>
            <a:off x="7473034" y="5717184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No male activity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6061909" y="1605156"/>
            <a:ext cx="1389252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6061909" y="2858571"/>
            <a:ext cx="1389252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6061909" y="4114152"/>
            <a:ext cx="1389252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6060134" y="349575"/>
            <a:ext cx="1389252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6061909" y="5369394"/>
            <a:ext cx="1389252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72" r="3512" b="10910"/>
          <a:stretch/>
        </p:blipFill>
        <p:spPr>
          <a:xfrm rot="5400000">
            <a:off x="6179174" y="5397297"/>
            <a:ext cx="1145273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97509-DD99-0346-BA7C-A6C2BD168208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54AE10-0678-1440-9A89-4E42FC497730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3A22-ACF0-4249-A35F-410647A97AE2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029D6-FCD5-9047-B500-2CC7716DB943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25D8E62-BFDF-BC4F-9697-E5CB3F7D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33" y="404924"/>
            <a:ext cx="3667298" cy="935963"/>
          </a:xfrm>
        </p:spPr>
        <p:txBody>
          <a:bodyPr>
            <a:noAutofit/>
          </a:bodyPr>
          <a:lstStyle/>
          <a:p>
            <a:r>
              <a:rPr lang="en-US" sz="3200" cap="small" dirty="0">
                <a:latin typeface="Garamond"/>
                <a:cs typeface="Garamond"/>
              </a:rPr>
              <a:t>Fewer ripe males in low pH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A1A69D-8EAC-4A48-844C-5B127E305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80" t="1733"/>
          <a:stretch/>
        </p:blipFill>
        <p:spPr>
          <a:xfrm>
            <a:off x="1976257" y="1560805"/>
            <a:ext cx="3142887" cy="44349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9AF3F3-F74E-0A40-A5BA-8844524DA977}"/>
              </a:ext>
            </a:extLst>
          </p:cNvPr>
          <p:cNvSpPr txBox="1"/>
          <p:nvPr/>
        </p:nvSpPr>
        <p:spPr>
          <a:xfrm>
            <a:off x="4443659" y="6181707"/>
            <a:ext cx="12405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p=0.011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B60B23-AE31-D846-B4B7-3D5554150802}"/>
              </a:ext>
            </a:extLst>
          </p:cNvPr>
          <p:cNvCxnSpPr>
            <a:cxnSpLocks/>
          </p:cNvCxnSpPr>
          <p:nvPr/>
        </p:nvCxnSpPr>
        <p:spPr>
          <a:xfrm flipH="1" flipV="1">
            <a:off x="4724399" y="5563817"/>
            <a:ext cx="93535" cy="71184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09E302-3FEE-AB48-A806-695BD248C1AF}"/>
              </a:ext>
            </a:extLst>
          </p:cNvPr>
          <p:cNvCxnSpPr>
            <a:cxnSpLocks/>
          </p:cNvCxnSpPr>
          <p:nvPr/>
        </p:nvCxnSpPr>
        <p:spPr>
          <a:xfrm flipH="1" flipV="1">
            <a:off x="3945912" y="5540667"/>
            <a:ext cx="872022" cy="74736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07D5A11-EB0A-6643-8A01-93C373C3C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9" t="9090" r="15349" b="2675"/>
          <a:stretch/>
        </p:blipFill>
        <p:spPr>
          <a:xfrm rot="5400000">
            <a:off x="6178996" y="1661131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4D7219-50B8-2E4E-8942-F23FFFD55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1" t="8193" r="12839"/>
          <a:stretch/>
        </p:blipFill>
        <p:spPr>
          <a:xfrm rot="5400000">
            <a:off x="6170602" y="2889930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AE6BB-C127-0046-8950-D8CF43B4AE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6" t="6260" r="12455"/>
          <a:stretch/>
        </p:blipFill>
        <p:spPr>
          <a:xfrm rot="5400000">
            <a:off x="6187537" y="4156181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C933050-5393-BA43-8A80-3BA8E1B01A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88" t="7580" r="12186"/>
          <a:stretch/>
        </p:blipFill>
        <p:spPr>
          <a:xfrm rot="5400000">
            <a:off x="6166574" y="401316"/>
            <a:ext cx="1143216" cy="112056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8B13A2-F018-CA4F-AEC1-97BCE349D86A}"/>
              </a:ext>
            </a:extLst>
          </p:cNvPr>
          <p:cNvSpPr txBox="1"/>
          <p:nvPr/>
        </p:nvSpPr>
        <p:spPr>
          <a:xfrm>
            <a:off x="4510433" y="2335068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668C43-3AF7-E847-ACB3-5E85F0A55F8E}"/>
              </a:ext>
            </a:extLst>
          </p:cNvPr>
          <p:cNvSpPr txBox="1"/>
          <p:nvPr/>
        </p:nvSpPr>
        <p:spPr>
          <a:xfrm>
            <a:off x="4507076" y="3303076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623CDC-F878-484F-B0C1-579B5D8B8B78}"/>
              </a:ext>
            </a:extLst>
          </p:cNvPr>
          <p:cNvSpPr txBox="1"/>
          <p:nvPr/>
        </p:nvSpPr>
        <p:spPr>
          <a:xfrm>
            <a:off x="4507076" y="3922440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D9079D-7762-8F41-96E2-DB8E0BBA43C6}"/>
              </a:ext>
            </a:extLst>
          </p:cNvPr>
          <p:cNvSpPr txBox="1"/>
          <p:nvPr/>
        </p:nvSpPr>
        <p:spPr>
          <a:xfrm>
            <a:off x="4525478" y="4217172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1B70A-60E8-DD4E-932D-CCD5871B27C3}"/>
              </a:ext>
            </a:extLst>
          </p:cNvPr>
          <p:cNvSpPr txBox="1"/>
          <p:nvPr/>
        </p:nvSpPr>
        <p:spPr>
          <a:xfrm>
            <a:off x="4515365" y="4927113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911098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 &amp;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counted for 7 weeks</a:t>
            </a: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698909" y="1747877"/>
            <a:ext cx="7092527" cy="47519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2F2719-C997-7D42-BE24-52F62EB62DF6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DE7178-B793-3346-9447-47582D4FC538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0350D2-94C4-A84A-98B9-4ADE73E0D6D4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DF4911-DA84-A84E-826C-EF05A7BF22BF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6" name="Oval 15"/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fecundity</a:t>
            </a:r>
            <a:br>
              <a:rPr lang="en-US" sz="3600" cap="small" dirty="0">
                <a:latin typeface="Garamond"/>
                <a:cs typeface="Garamond"/>
              </a:rPr>
            </a:br>
            <a:endParaRPr lang="en-US" sz="3600" cap="small" dirty="0">
              <a:latin typeface="Garamond"/>
              <a:cs typeface="Garamon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03432-40E8-BE49-AF73-D5D89AB57F7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B194DC-AC93-F442-B614-376CEC30A4BC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CFCD6-C5F3-3942-BD04-A0A3A101984C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30C74E-0E99-B748-8BF6-BB930FBB69F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F89440-0195-3B4B-86B5-DE6A866E7788}"/>
              </a:ext>
            </a:extLst>
          </p:cNvPr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6" y="3982086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6" y="1238027"/>
            <a:ext cx="6519561" cy="26388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DAD310-B9AB-CF49-AC4D-915FA7D9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6" y="3987653"/>
            <a:ext cx="6519560" cy="26388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62D723-89B5-9640-8519-7240A4428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221" y="1238027"/>
            <a:ext cx="6519561" cy="26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fecundity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Larval release delayed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03432-40E8-BE49-AF73-D5D89AB57F7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B194DC-AC93-F442-B614-376CEC30A4BC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CFCD6-C5F3-3942-BD04-A0A3A101984C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30C74E-0E99-B748-8BF6-BB930FBB69F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F89440-0195-3B4B-86B5-DE6A866E7788}"/>
              </a:ext>
            </a:extLst>
          </p:cNvPr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6" y="3982086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6" y="1238027"/>
            <a:ext cx="6519561" cy="26388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257F15-018D-9E46-B38B-591DA8D7445B}"/>
              </a:ext>
            </a:extLst>
          </p:cNvPr>
          <p:cNvCxnSpPr>
            <a:cxnSpLocks/>
          </p:cNvCxnSpPr>
          <p:nvPr/>
        </p:nvCxnSpPr>
        <p:spPr>
          <a:xfrm flipH="1" flipV="1">
            <a:off x="4570515" y="1791902"/>
            <a:ext cx="450323" cy="15031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E6A37A-BCE7-F14D-BE48-1F9EE3AF538C}"/>
              </a:ext>
            </a:extLst>
          </p:cNvPr>
          <p:cNvSpPr txBox="1"/>
          <p:nvPr/>
        </p:nvSpPr>
        <p:spPr>
          <a:xfrm>
            <a:off x="4969185" y="1881509"/>
            <a:ext cx="82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June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95007E-D9A2-3E4C-BC7A-0706E0F11859}"/>
              </a:ext>
            </a:extLst>
          </p:cNvPr>
          <p:cNvCxnSpPr>
            <a:cxnSpLocks/>
          </p:cNvCxnSpPr>
          <p:nvPr/>
        </p:nvCxnSpPr>
        <p:spPr>
          <a:xfrm flipH="1" flipV="1">
            <a:off x="3175221" y="1792153"/>
            <a:ext cx="328479" cy="17284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EF0AB9-7769-0F48-A083-28BDBFA737D8}"/>
              </a:ext>
            </a:extLst>
          </p:cNvPr>
          <p:cNvSpPr txBox="1"/>
          <p:nvPr/>
        </p:nvSpPr>
        <p:spPr>
          <a:xfrm>
            <a:off x="3300037" y="1922298"/>
            <a:ext cx="82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May 17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36D5E-A607-034F-96D4-1D22FFB0E00A}"/>
              </a:ext>
            </a:extLst>
          </p:cNvPr>
          <p:cNvCxnSpPr>
            <a:cxnSpLocks/>
          </p:cNvCxnSpPr>
          <p:nvPr/>
        </p:nvCxnSpPr>
        <p:spPr>
          <a:xfrm flipH="1">
            <a:off x="5757676" y="4730605"/>
            <a:ext cx="461790" cy="383655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5925F0-8E28-7E44-89D1-D60431E91B22}"/>
              </a:ext>
            </a:extLst>
          </p:cNvPr>
          <p:cNvSpPr txBox="1"/>
          <p:nvPr/>
        </p:nvSpPr>
        <p:spPr>
          <a:xfrm>
            <a:off x="6200099" y="4519571"/>
            <a:ext cx="82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June 12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7CA24F-2905-AD41-8884-DB65E21B61BA}"/>
              </a:ext>
            </a:extLst>
          </p:cNvPr>
          <p:cNvCxnSpPr>
            <a:cxnSpLocks/>
          </p:cNvCxnSpPr>
          <p:nvPr/>
        </p:nvCxnSpPr>
        <p:spPr>
          <a:xfrm flipH="1">
            <a:off x="3597844" y="4716521"/>
            <a:ext cx="524678" cy="9318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9CCDC5-4CF5-8D47-9F2C-EB740C6737F1}"/>
              </a:ext>
            </a:extLst>
          </p:cNvPr>
          <p:cNvSpPr txBox="1"/>
          <p:nvPr/>
        </p:nvSpPr>
        <p:spPr>
          <a:xfrm>
            <a:off x="4088528" y="4521558"/>
            <a:ext cx="82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May 22</a:t>
            </a:r>
          </a:p>
        </p:txBody>
      </p:sp>
    </p:spTree>
    <p:extLst>
      <p:ext uri="{BB962C8B-B14F-4D97-AF65-F5344CB8AC3E}">
        <p14:creationId xmlns:p14="http://schemas.microsoft.com/office/powerpoint/2010/main" val="3684428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126" y="250721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Adult gonad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AEFFFC-4925-0048-80DF-600C7B44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4" t="3636" r="30157" b="87549"/>
          <a:stretch/>
        </p:blipFill>
        <p:spPr>
          <a:xfrm>
            <a:off x="6429740" y="1574159"/>
            <a:ext cx="1522068" cy="37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CE1E1-5688-9846-A98B-1DBE941F1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6"/>
          <a:stretch/>
        </p:blipFill>
        <p:spPr>
          <a:xfrm>
            <a:off x="5369663" y="2488402"/>
            <a:ext cx="3553043" cy="3221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7223B-F9B5-5A4D-BAB1-697A01924F6F}"/>
              </a:ext>
            </a:extLst>
          </p:cNvPr>
          <p:cNvSpPr txBox="1"/>
          <p:nvPr/>
        </p:nvSpPr>
        <p:spPr>
          <a:xfrm>
            <a:off x="5369663" y="2041708"/>
            <a:ext cx="355304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BF462-7DFE-A645-A2E6-F252BDB1FC29}"/>
              </a:ext>
            </a:extLst>
          </p:cNvPr>
          <p:cNvSpPr txBox="1"/>
          <p:nvPr/>
        </p:nvSpPr>
        <p:spPr>
          <a:xfrm>
            <a:off x="1707803" y="1673794"/>
            <a:ext cx="3553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algn="ctr"/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Up-regulated in low pH: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Biosynthesis (DNA, 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Transcription regulation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 &amp; stabilization (HSP70, stress response?)</a:t>
            </a:r>
          </a:p>
          <a:p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Down-regulated in low 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Cellulose digestion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Defense response to bacteria, fungus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Intracellular 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Translation, phospholipid biosynthesis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0685CA9-8B6F-6F42-8F8C-C10BE753CDE6}"/>
              </a:ext>
            </a:extLst>
          </p:cNvPr>
          <p:cNvSpPr/>
          <p:nvPr/>
        </p:nvSpPr>
        <p:spPr>
          <a:xfrm>
            <a:off x="6261904" y="2604304"/>
            <a:ext cx="2453833" cy="1932972"/>
          </a:xfrm>
          <a:custGeom>
            <a:avLst/>
            <a:gdLst>
              <a:gd name="connsiteX0" fmla="*/ 2453833 w 2453833"/>
              <a:gd name="connsiteY0" fmla="*/ 902825 h 1932972"/>
              <a:gd name="connsiteX1" fmla="*/ 659757 w 2453833"/>
              <a:gd name="connsiteY1" fmla="*/ 1932972 h 1932972"/>
              <a:gd name="connsiteX2" fmla="*/ 46299 w 2453833"/>
              <a:gd name="connsiteY2" fmla="*/ 1863524 h 1932972"/>
              <a:gd name="connsiteX3" fmla="*/ 0 w 2453833"/>
              <a:gd name="connsiteY3" fmla="*/ 1585731 h 1932972"/>
              <a:gd name="connsiteX4" fmla="*/ 312516 w 2453833"/>
              <a:gd name="connsiteY4" fmla="*/ 219919 h 1932972"/>
              <a:gd name="connsiteX5" fmla="*/ 1632030 w 2453833"/>
              <a:gd name="connsiteY5" fmla="*/ 0 h 1932972"/>
              <a:gd name="connsiteX6" fmla="*/ 2222339 w 2453833"/>
              <a:gd name="connsiteY6" fmla="*/ 381964 h 1932972"/>
              <a:gd name="connsiteX7" fmla="*/ 2453833 w 2453833"/>
              <a:gd name="connsiteY7" fmla="*/ 902825 h 19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833" h="1932972">
                <a:moveTo>
                  <a:pt x="2453833" y="902825"/>
                </a:moveTo>
                <a:lnTo>
                  <a:pt x="659757" y="1932972"/>
                </a:lnTo>
                <a:lnTo>
                  <a:pt x="46299" y="1863524"/>
                </a:lnTo>
                <a:lnTo>
                  <a:pt x="0" y="1585731"/>
                </a:lnTo>
                <a:lnTo>
                  <a:pt x="312516" y="219919"/>
                </a:lnTo>
                <a:lnTo>
                  <a:pt x="1632030" y="0"/>
                </a:lnTo>
                <a:lnTo>
                  <a:pt x="2222339" y="381964"/>
                </a:lnTo>
                <a:lnTo>
                  <a:pt x="2453833" y="902825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3F8FA79-1DE8-2C46-BC1A-4188DFAD100E}"/>
              </a:ext>
            </a:extLst>
          </p:cNvPr>
          <p:cNvSpPr/>
          <p:nvPr/>
        </p:nvSpPr>
        <p:spPr>
          <a:xfrm>
            <a:off x="5625296" y="2662177"/>
            <a:ext cx="3264061" cy="2777924"/>
          </a:xfrm>
          <a:custGeom>
            <a:avLst/>
            <a:gdLst>
              <a:gd name="connsiteX0" fmla="*/ 3171463 w 3264061"/>
              <a:gd name="connsiteY0" fmla="*/ 2754775 h 2777924"/>
              <a:gd name="connsiteX1" fmla="*/ 798653 w 3264061"/>
              <a:gd name="connsiteY1" fmla="*/ 2777924 h 2777924"/>
              <a:gd name="connsiteX2" fmla="*/ 0 w 3264061"/>
              <a:gd name="connsiteY2" fmla="*/ 1481560 h 2777924"/>
              <a:gd name="connsiteX3" fmla="*/ 821803 w 3264061"/>
              <a:gd name="connsiteY3" fmla="*/ 0 h 2777924"/>
              <a:gd name="connsiteX4" fmla="*/ 1041722 w 3264061"/>
              <a:gd name="connsiteY4" fmla="*/ 46299 h 2777924"/>
              <a:gd name="connsiteX5" fmla="*/ 1041722 w 3264061"/>
              <a:gd name="connsiteY5" fmla="*/ 46299 h 2777924"/>
              <a:gd name="connsiteX6" fmla="*/ 1111170 w 3264061"/>
              <a:gd name="connsiteY6" fmla="*/ 1678329 h 2777924"/>
              <a:gd name="connsiteX7" fmla="*/ 1169043 w 3264061"/>
              <a:gd name="connsiteY7" fmla="*/ 1805651 h 2777924"/>
              <a:gd name="connsiteX8" fmla="*/ 3240912 w 3264061"/>
              <a:gd name="connsiteY8" fmla="*/ 2372810 h 2777924"/>
              <a:gd name="connsiteX9" fmla="*/ 3264061 w 3264061"/>
              <a:gd name="connsiteY9" fmla="*/ 2708476 h 2777924"/>
              <a:gd name="connsiteX10" fmla="*/ 3171463 w 3264061"/>
              <a:gd name="connsiteY10" fmla="*/ 2754775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4061" h="2777924">
                <a:moveTo>
                  <a:pt x="3171463" y="2754775"/>
                </a:moveTo>
                <a:lnTo>
                  <a:pt x="798653" y="2777924"/>
                </a:lnTo>
                <a:lnTo>
                  <a:pt x="0" y="1481560"/>
                </a:lnTo>
                <a:lnTo>
                  <a:pt x="821803" y="0"/>
                </a:lnTo>
                <a:lnTo>
                  <a:pt x="1041722" y="46299"/>
                </a:lnTo>
                <a:lnTo>
                  <a:pt x="1041722" y="46299"/>
                </a:lnTo>
                <a:lnTo>
                  <a:pt x="1111170" y="1678329"/>
                </a:lnTo>
                <a:lnTo>
                  <a:pt x="1169043" y="1805651"/>
                </a:lnTo>
                <a:lnTo>
                  <a:pt x="3240912" y="2372810"/>
                </a:lnTo>
                <a:lnTo>
                  <a:pt x="3264061" y="2708476"/>
                </a:lnTo>
                <a:lnTo>
                  <a:pt x="3171463" y="2754775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A05DDC-FB22-EB43-94EF-2F4CDE625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t="1" r="22072" b="2"/>
          <a:stretch/>
        </p:blipFill>
        <p:spPr>
          <a:xfrm rot="5400000">
            <a:off x="5793899" y="3664107"/>
            <a:ext cx="2199177" cy="3933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Subset reared, sequenced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888DF-37E0-BF43-9689-62DE3DB02B46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12CB53-4A73-1D42-A5A2-7432FFC9B4F9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890545-A7AE-4B4D-80C8-B0ACD188B62B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C3886-7100-124B-A41D-8522BA72272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6" name="Oval 15"/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DC7A99-29E2-C048-88EF-B74DA7376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7" t="17825" r="16987" b="5118"/>
          <a:stretch/>
        </p:blipFill>
        <p:spPr>
          <a:xfrm>
            <a:off x="1751033" y="3851574"/>
            <a:ext cx="3087185" cy="2878865"/>
          </a:xfrm>
          <a:prstGeom prst="rect">
            <a:avLst/>
          </a:prstGeom>
        </p:spPr>
      </p:pic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662507" y="1798027"/>
            <a:ext cx="7260205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"/>
            <a:ext cx="9144000" cy="941321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Survival trended lower from low pH parents (not significant)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544ED-5ACC-574D-A0D0-765A0911826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81CEA0-0658-8844-A3BE-DD24DD4EA756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B47E3C-FC72-BE4F-8146-110376B46C85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4B34D9-6ED5-7549-B22B-2BB3E41DB7AB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1D4CB0-45E8-634D-A516-E0095ECC413A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144C-D0BE-B040-ADFC-1CF3BF74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3" y="1170552"/>
            <a:ext cx="5175645" cy="5175645"/>
          </a:xfrm>
          <a:prstGeom prst="rect">
            <a:avLst/>
          </a:prstGeom>
        </p:spPr>
      </p:pic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9" y="144987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15" y="1477244"/>
            <a:ext cx="457200" cy="381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57415" y="1909058"/>
            <a:ext cx="10510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p=0.067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51925" y="2205049"/>
            <a:ext cx="1610159" cy="746089"/>
            <a:chOff x="2633876" y="2029148"/>
            <a:chExt cx="1814712" cy="807964"/>
          </a:xfrm>
        </p:grpSpPr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H="1">
              <a:off x="4227025" y="2029148"/>
              <a:ext cx="221563" cy="5702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>
              <a:off x="2633876" y="2029148"/>
              <a:ext cx="1814712" cy="8079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842385" y="6858000"/>
            <a:ext cx="9019362" cy="2585323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168169-5EB5-DD4B-B07F-2FDB93B86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46" b="20963"/>
          <a:stretch/>
        </p:blipFill>
        <p:spPr>
          <a:xfrm>
            <a:off x="6037256" y="1734147"/>
            <a:ext cx="2002422" cy="3386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Newly released larvae</a:t>
            </a:r>
          </a:p>
          <a:p>
            <a:r>
              <a:rPr lang="en-US" sz="3600" cap="small" dirty="0">
                <a:latin typeface="Garamond"/>
                <a:cs typeface="Garamond"/>
              </a:rPr>
              <a:t>First look at 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5352066" y="2166729"/>
            <a:ext cx="35706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1"/>
          <a:stretch/>
        </p:blipFill>
        <p:spPr>
          <a:xfrm>
            <a:off x="5352066" y="2606425"/>
            <a:ext cx="3570650" cy="31885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BC8CB-4F84-8141-998B-D20766F9659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C075BC-0682-AF48-8FA8-5051D2F944EB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3D6AE5-8A71-F645-96A3-B9DF64FA2286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40363-9222-EA4E-97E7-35E4102ADE22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55F0C3-A90E-694B-912A-B4C6758DF0A5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C11C0-0B35-BD49-9BE2-4B962A14CEB5}"/>
              </a:ext>
            </a:extLst>
          </p:cNvPr>
          <p:cNvSpPr txBox="1"/>
          <p:nvPr/>
        </p:nvSpPr>
        <p:spPr>
          <a:xfrm>
            <a:off x="1478283" y="1874985"/>
            <a:ext cx="376389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algn="ctr"/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Up-regulated, low pH parents: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Cytoskeleton (Tubulin)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Cytoplasmic translation </a:t>
            </a:r>
          </a:p>
          <a:p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Down-regulated, low pH parents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 (COI)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Mitochondrial electron transport (mt:ND5)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DNA repair (ubiquitin component)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transport, GTPase activity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846476" y="2648922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594026" y="3343402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3"/>
          <a:stretch/>
        </p:blipFill>
        <p:spPr>
          <a:xfrm>
            <a:off x="-3751286" y="880077"/>
            <a:ext cx="3517670" cy="4918057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09EFC0C8-255F-4E4A-A70D-397ED7541BF6}"/>
              </a:ext>
            </a:extLst>
          </p:cNvPr>
          <p:cNvSpPr/>
          <p:nvPr/>
        </p:nvSpPr>
        <p:spPr>
          <a:xfrm>
            <a:off x="1471273" y="4039567"/>
            <a:ext cx="2915532" cy="324092"/>
          </a:xfrm>
          <a:prstGeom prst="frame">
            <a:avLst>
              <a:gd name="adj1" fmla="val 7560"/>
            </a:avLst>
          </a:prstGeom>
          <a:solidFill>
            <a:srgbClr val="E5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2991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28D767-21ED-E646-9870-9747A3C8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0" y="767396"/>
            <a:ext cx="7873178" cy="5650719"/>
          </a:xfrm>
          <a:prstGeom prst="rect">
            <a:avLst/>
          </a:prstGeom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D6C6073-D45C-724E-B5D5-340ACE9F4BCC}"/>
              </a:ext>
            </a:extLst>
          </p:cNvPr>
          <p:cNvSpPr txBox="1"/>
          <p:nvPr/>
        </p:nvSpPr>
        <p:spPr>
          <a:xfrm>
            <a:off x="5578734" y="6443091"/>
            <a:ext cx="3159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White, </a:t>
            </a:r>
            <a:r>
              <a:rPr lang="en-US" sz="1600" i="1" dirty="0" err="1">
                <a:latin typeface="Century Gothic"/>
                <a:cs typeface="Century Gothic"/>
              </a:rPr>
              <a:t>Ruesink</a:t>
            </a:r>
            <a:r>
              <a:rPr lang="en-US" sz="1600" i="1" dirty="0">
                <a:latin typeface="Century Gothic"/>
                <a:cs typeface="Century Gothic"/>
              </a:rPr>
              <a:t> &amp; Trimble, 2009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47" y="990686"/>
            <a:ext cx="4786311" cy="1315469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Garamond"/>
                <a:cs typeface="Garamond"/>
              </a:rPr>
              <a:t>Pacific Coast’s only native oyster, populations crashed early 1900’s</a:t>
            </a:r>
          </a:p>
          <a:p>
            <a:pPr lvl="1" algn="r"/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Garamond"/>
              <a:cs typeface="Garamond"/>
            </a:endParaRPr>
          </a:p>
          <a:p>
            <a:pPr algn="r"/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Conclusions: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Adults exposed to low 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99" y="1678392"/>
            <a:ext cx="8390202" cy="4721541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Adults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Delayed spermatogenesis &amp; reproduction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Aerobic metabolism (COI)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Protein repair (HSP70)</a:t>
            </a:r>
            <a:endParaRPr lang="en-US" u="sng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No effect on sex ratios, fecundity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Offspring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Larval survival trended lower (not significant)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Aerobic metabolism, translation, protein transport (COI, mtND5, TBC1D2)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C</a:t>
            </a:r>
            <a:r>
              <a:rPr lang="en-US" dirty="0">
                <a:latin typeface="Garamond"/>
                <a:cs typeface="Garamond"/>
              </a:rPr>
              <a:t>ytoskeleton (Tubulin), DNA repair (rpl8)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cap="small" dirty="0">
                <a:latin typeface="Garamond"/>
                <a:cs typeface="Garamond"/>
              </a:rPr>
              <a:t>Who cares?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1059074" y="2039026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latin typeface="Garamond"/>
                <a:cs typeface="Garamond"/>
              </a:rPr>
              <a:t>If parental pH exposure alters larval physiology … </a:t>
            </a: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Future generations more capable of surviving in low pH world? </a:t>
            </a: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solidFill>
                  <a:srgbClr val="8EB4E3"/>
                </a:solidFill>
                <a:latin typeface="Garamond"/>
                <a:cs typeface="Garamond"/>
              </a:rPr>
              <a:t> </a:t>
            </a:r>
            <a:endParaRPr lang="en-US" sz="3600" dirty="0">
              <a:latin typeface="Garamond"/>
              <a:cs typeface="Garamond"/>
            </a:endParaRPr>
          </a:p>
          <a:p>
            <a:endParaRPr lang="en-US" sz="36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723297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470" y="2004187"/>
            <a:ext cx="766135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Explore offspring low pH response </a:t>
            </a:r>
            <a:r>
              <a:rPr lang="is-I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… </a:t>
            </a:r>
          </a:p>
          <a:p>
            <a:r>
              <a:rPr lang="en-US" dirty="0">
                <a:latin typeface="Garamond"/>
                <a:cs typeface="Garamond"/>
              </a:rPr>
              <a:t>Different response to acute low pH shock if parent was exposed?  (qPCR)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Why does expression differ?… 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/>
                <a:cs typeface="Garamond"/>
              </a:rPr>
              <a:t>Epigenomes </a:t>
            </a: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is-IS" cap="small" dirty="0">
                <a:latin typeface="Garamond"/>
                <a:cs typeface="Garamond"/>
              </a:rPr>
              <a:t>Next steps</a:t>
            </a:r>
            <a:endParaRPr lang="en-US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cap="small" dirty="0">
                <a:latin typeface="Garamond"/>
                <a:cs typeface="Garamond"/>
              </a:rPr>
              <a:t>thank you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2" y="1168098"/>
            <a:ext cx="812696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Puget Sound Restoration Fund</a:t>
            </a:r>
            <a:r>
              <a:rPr lang="en-US" dirty="0">
                <a:latin typeface="Garamond"/>
                <a:cs typeface="Garamond"/>
              </a:rPr>
              <a:t>: Ryan, Stuart, Alice, Erin, Jade, Morgan, Brian, Betsy </a:t>
            </a:r>
            <a:r>
              <a:rPr lang="is-IS" dirty="0">
                <a:latin typeface="Garamond"/>
                <a:cs typeface="Garamond"/>
              </a:rPr>
              <a:t>… 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On-the-ground</a:t>
            </a:r>
            <a:r>
              <a:rPr lang="en-US" dirty="0">
                <a:latin typeface="Garamond"/>
                <a:cs typeface="Garamond"/>
              </a:rPr>
              <a:t>: </a:t>
            </a:r>
            <a:r>
              <a:rPr lang="en-US" dirty="0" err="1">
                <a:latin typeface="Garamond"/>
                <a:cs typeface="Garamond"/>
              </a:rPr>
              <a:t>Yaamini</a:t>
            </a:r>
            <a:r>
              <a:rPr lang="en-US" dirty="0">
                <a:latin typeface="Garamond"/>
                <a:cs typeface="Garamond"/>
              </a:rPr>
              <a:t>, Grace, Olivia, Megan, Rhonda, Kaitlyn, Lindsay, Duncan, Sam, Hollie, Steven, Steven’s kids, Brent, Mom &amp; Ian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Committee</a:t>
            </a:r>
            <a:r>
              <a:rPr lang="en-US" dirty="0">
                <a:latin typeface="Garamond"/>
                <a:cs typeface="Garamond"/>
              </a:rPr>
              <a:t>: Steven, Rick, Jackie 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958589" y="1103227"/>
            <a:ext cx="2984731" cy="2472567"/>
          </a:xfrm>
        </p:spPr>
        <p:txBody>
          <a:bodyPr>
            <a:no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Olympia oyster gonad stage and sex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48D8C6D-4A31-C34D-9E95-1899F8EE73BF}"/>
              </a:ext>
            </a:extLst>
          </p:cNvPr>
          <p:cNvSpPr txBox="1">
            <a:spLocks/>
          </p:cNvSpPr>
          <p:nvPr/>
        </p:nvSpPr>
        <p:spPr>
          <a:xfrm>
            <a:off x="1895291" y="2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FEMALE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599D8FD-8F33-EC4B-ADFA-1F698F14851E}"/>
              </a:ext>
            </a:extLst>
          </p:cNvPr>
          <p:cNvSpPr txBox="1">
            <a:spLocks/>
          </p:cNvSpPr>
          <p:nvPr/>
        </p:nvSpPr>
        <p:spPr>
          <a:xfrm>
            <a:off x="3128599" y="1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MALE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98C9F-EF01-1441-9E86-D03DA369C764}"/>
              </a:ext>
            </a:extLst>
          </p:cNvPr>
          <p:cNvSpPr txBox="1">
            <a:spLocks/>
          </p:cNvSpPr>
          <p:nvPr/>
        </p:nvSpPr>
        <p:spPr>
          <a:xfrm>
            <a:off x="4361907" y="0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HERMAPH.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4C48816-96E1-D845-BEED-0165F9568A8C}"/>
              </a:ext>
            </a:extLst>
          </p:cNvPr>
          <p:cNvSpPr txBox="1">
            <a:spLocks/>
          </p:cNvSpPr>
          <p:nvPr/>
        </p:nvSpPr>
        <p:spPr>
          <a:xfrm>
            <a:off x="115647" y="539202"/>
            <a:ext cx="1864701" cy="91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SPAWNED/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RESORBING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1929E6F-7BE4-1E47-9FF7-03B8A4E5B6A4}"/>
              </a:ext>
            </a:extLst>
          </p:cNvPr>
          <p:cNvSpPr txBox="1">
            <a:spLocks/>
          </p:cNvSpPr>
          <p:nvPr/>
        </p:nvSpPr>
        <p:spPr>
          <a:xfrm>
            <a:off x="94757" y="1828733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CD21A80-228E-8D46-AD40-8FCC9B6F04CD}"/>
              </a:ext>
            </a:extLst>
          </p:cNvPr>
          <p:cNvSpPr txBox="1">
            <a:spLocks/>
          </p:cNvSpPr>
          <p:nvPr/>
        </p:nvSpPr>
        <p:spPr>
          <a:xfrm>
            <a:off x="73867" y="3102222"/>
            <a:ext cx="1864701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2FFE2C4-F076-CB49-B0FB-A0C3B74F8A09}"/>
              </a:ext>
            </a:extLst>
          </p:cNvPr>
          <p:cNvSpPr txBox="1">
            <a:spLocks/>
          </p:cNvSpPr>
          <p:nvPr/>
        </p:nvSpPr>
        <p:spPr>
          <a:xfrm>
            <a:off x="52977" y="4359669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6CF7AAC-14B1-314D-B919-0A2E7472FC66}"/>
              </a:ext>
            </a:extLst>
          </p:cNvPr>
          <p:cNvSpPr txBox="1">
            <a:spLocks/>
          </p:cNvSpPr>
          <p:nvPr/>
        </p:nvSpPr>
        <p:spPr>
          <a:xfrm>
            <a:off x="32087" y="5740336"/>
            <a:ext cx="1864701" cy="67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NO ACTIVITY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FB0F9E-8F8E-D44E-80E3-DE8C265B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27" t="16846" r="4851" b="57764"/>
          <a:stretch/>
        </p:blipFill>
        <p:spPr>
          <a:xfrm>
            <a:off x="6091567" y="4518489"/>
            <a:ext cx="2718776" cy="12739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1982123" y="1624839"/>
            <a:ext cx="3615035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1982123" y="2878254"/>
            <a:ext cx="3615035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1982123" y="4133835"/>
            <a:ext cx="3615035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2EE4A-29C9-594B-9ED6-9C781A4A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6695" r="15762" b="4610"/>
          <a:stretch/>
        </p:blipFill>
        <p:spPr>
          <a:xfrm rot="5400000">
            <a:off x="2100246" y="1678498"/>
            <a:ext cx="1122426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2C926-A247-7446-893A-F5B67EE5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1" t="7409" r="15210" b="645"/>
          <a:stretch/>
        </p:blipFill>
        <p:spPr>
          <a:xfrm rot="5400000">
            <a:off x="2076425" y="2927580"/>
            <a:ext cx="1128548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7E3B5-991D-D341-9CD4-63294C531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9" t="9090" r="15349" b="2675"/>
          <a:stretch/>
        </p:blipFill>
        <p:spPr>
          <a:xfrm rot="5400000">
            <a:off x="3230689" y="1680726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FE4530-76FB-1144-8EE2-9102D1AB8A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1" t="8193" r="12839"/>
          <a:stretch/>
        </p:blipFill>
        <p:spPr>
          <a:xfrm rot="5400000">
            <a:off x="3222295" y="2909525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DF6782-8475-1345-8336-50DD6DEA26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6" t="6260" r="12455"/>
          <a:stretch/>
        </p:blipFill>
        <p:spPr>
          <a:xfrm rot="5400000">
            <a:off x="3239230" y="4175776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7FB796-6B2F-6042-A5F6-92317C3B39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4" t="9247" r="13995" b="1128"/>
          <a:stretch/>
        </p:blipFill>
        <p:spPr>
          <a:xfrm rot="5400000">
            <a:off x="2074917" y="4169009"/>
            <a:ext cx="1134754" cy="1137757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A6FD3-3D7C-5641-8FD5-FA980A740D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15" t="6272" r="16271"/>
          <a:stretch/>
        </p:blipFill>
        <p:spPr>
          <a:xfrm rot="5400000">
            <a:off x="4377127" y="2910364"/>
            <a:ext cx="1142831" cy="112821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1CC3CD-8FC8-7040-9D9E-F8BF37A9EC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921" t="7310" r="18090" b="1991"/>
          <a:stretch/>
        </p:blipFill>
        <p:spPr>
          <a:xfrm rot="5400000">
            <a:off x="4359399" y="1661476"/>
            <a:ext cx="1119708" cy="111567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1FC4E1-CE13-A241-82FD-922EDEC402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188" t="16628" r="20171" b="2899"/>
          <a:stretch/>
        </p:blipFill>
        <p:spPr>
          <a:xfrm rot="5400000">
            <a:off x="4396489" y="4163650"/>
            <a:ext cx="1134754" cy="114360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1980348" y="369258"/>
            <a:ext cx="3615035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B2F32A-622D-8045-A9AD-80B1E3ECB1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388" t="7580" r="12186"/>
          <a:stretch/>
        </p:blipFill>
        <p:spPr>
          <a:xfrm rot="5400000">
            <a:off x="3218267" y="420911"/>
            <a:ext cx="1143216" cy="112056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C1DFD2-66A0-164C-8FF3-9B3EDE7941A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567" t="9508" r="14290" b="830"/>
          <a:stretch/>
        </p:blipFill>
        <p:spPr>
          <a:xfrm rot="5400000">
            <a:off x="4372140" y="414765"/>
            <a:ext cx="1124635" cy="113869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7015C404-F1C7-4043-9CF4-5EB5907A82AE}"/>
              </a:ext>
            </a:extLst>
          </p:cNvPr>
          <p:cNvSpPr/>
          <p:nvPr/>
        </p:nvSpPr>
        <p:spPr>
          <a:xfrm>
            <a:off x="2091878" y="423190"/>
            <a:ext cx="1122426" cy="1122426"/>
          </a:xfrm>
          <a:prstGeom prst="ellipse">
            <a:avLst/>
          </a:prstGeom>
          <a:noFill/>
          <a:ln w="190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None present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1982123" y="5389077"/>
            <a:ext cx="3615035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072" r="3512" b="10910"/>
          <a:stretch/>
        </p:blipFill>
        <p:spPr>
          <a:xfrm rot="5400000">
            <a:off x="3230867" y="5416731"/>
            <a:ext cx="1145273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1432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C094B8-835D-C34C-9AE6-9F2D275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93"/>
          <a:stretch/>
        </p:blipFill>
        <p:spPr>
          <a:xfrm>
            <a:off x="787702" y="969971"/>
            <a:ext cx="3517670" cy="4918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457199" y="5307399"/>
            <a:ext cx="9019362" cy="2585323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5FEFB4-3D36-4047-B45E-D22DBD368C42}"/>
              </a:ext>
            </a:extLst>
          </p:cNvPr>
          <p:cNvSpPr txBox="1">
            <a:spLocks/>
          </p:cNvSpPr>
          <p:nvPr/>
        </p:nvSpPr>
        <p:spPr>
          <a:xfrm>
            <a:off x="457199" y="131600"/>
            <a:ext cx="7968231" cy="8800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Larval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</p:spTree>
    <p:extLst>
      <p:ext uri="{BB962C8B-B14F-4D97-AF65-F5344CB8AC3E}">
        <p14:creationId xmlns:p14="http://schemas.microsoft.com/office/powerpoint/2010/main" val="15957172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EDE18D-996A-6744-ADDC-B8BCE2DA15C9}"/>
              </a:ext>
            </a:extLst>
          </p:cNvPr>
          <p:cNvGrpSpPr/>
          <p:nvPr/>
        </p:nvGrpSpPr>
        <p:grpSpPr>
          <a:xfrm>
            <a:off x="1347838" y="1116265"/>
            <a:ext cx="7574878" cy="4459151"/>
            <a:chOff x="1347838" y="1780792"/>
            <a:chExt cx="7574878" cy="4459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47838" y="1780792"/>
              <a:ext cx="7574877" cy="1609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97D32-B534-7646-9022-B83E1320B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r="5326"/>
            <a:stretch/>
          </p:blipFill>
          <p:spPr>
            <a:xfrm>
              <a:off x="1347839" y="2241550"/>
              <a:ext cx="7574877" cy="399839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7BAD57-0B9C-734A-A29D-E2997063F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6331" r="16347" b="87743"/>
            <a:stretch/>
          </p:blipFill>
          <p:spPr>
            <a:xfrm>
              <a:off x="1600200" y="1830877"/>
              <a:ext cx="5248787" cy="27093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E246D7-908A-3A42-8A34-36E9C6B13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46" b="20963"/>
            <a:stretch/>
          </p:blipFill>
          <p:spPr>
            <a:xfrm>
              <a:off x="6519722" y="1869396"/>
              <a:ext cx="1601996" cy="2709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65C24C-237E-334F-8233-F4EDCB6350B9}"/>
              </a:ext>
            </a:extLst>
          </p:cNvPr>
          <p:cNvSpPr txBox="1"/>
          <p:nvPr/>
        </p:nvSpPr>
        <p:spPr>
          <a:xfrm>
            <a:off x="1600200" y="5676635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Heat Shock Protein: stress response, protein chaperone / repair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6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E246D7-908A-3A42-8A34-36E9C6B13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389360" y="1135741"/>
            <a:ext cx="1601996" cy="270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1E5920-6929-A042-A14A-9D0CE4C2BF59}"/>
              </a:ext>
            </a:extLst>
          </p:cNvPr>
          <p:cNvGrpSpPr/>
          <p:nvPr/>
        </p:nvGrpSpPr>
        <p:grpSpPr>
          <a:xfrm>
            <a:off x="1819156" y="1393381"/>
            <a:ext cx="6172201" cy="4419318"/>
            <a:chOff x="1364167" y="2249666"/>
            <a:chExt cx="6172201" cy="4419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64168" y="2249666"/>
              <a:ext cx="6172200" cy="8800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3B1B13-B912-1D43-8BB0-814311C9C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0"/>
            <a:stretch/>
          </p:blipFill>
          <p:spPr>
            <a:xfrm>
              <a:off x="1364167" y="2662517"/>
              <a:ext cx="6172200" cy="400646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F332B7-9286-3449-B526-E6402D9E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5" t="6515" r="7505" b="86818"/>
            <a:stretch/>
          </p:blipFill>
          <p:spPr>
            <a:xfrm>
              <a:off x="2066372" y="2304526"/>
              <a:ext cx="5011256" cy="304799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041185-F2F9-A847-AF19-A35238A8949C}"/>
              </a:ext>
            </a:extLst>
          </p:cNvPr>
          <p:cNvSpPr txBox="1"/>
          <p:nvPr/>
        </p:nvSpPr>
        <p:spPr>
          <a:xfrm>
            <a:off x="1627909" y="5902384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Cytochrome c oxidase: aerobic respiration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1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114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6406" t="26898"/>
          <a:stretch/>
        </p:blipFill>
        <p:spPr>
          <a:xfrm>
            <a:off x="3687274" y="937879"/>
            <a:ext cx="4921194" cy="5449824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Multiply 17"/>
          <p:cNvSpPr/>
          <p:nvPr/>
        </p:nvSpPr>
        <p:spPr>
          <a:xfrm>
            <a:off x="5215231" y="447051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5173391" y="336785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5508073" y="109978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849726" y="5797287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4983641" y="4014803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4957303" y="5979569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5088789" y="2477358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141639" y="2656657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176825" y="2840429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4580781" y="2129116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721210" y="1032539"/>
            <a:ext cx="1885664" cy="1096577"/>
            <a:chOff x="188691" y="4654685"/>
            <a:chExt cx="2386855" cy="1388036"/>
          </a:xfrm>
        </p:grpSpPr>
        <p:sp>
          <p:nvSpPr>
            <p:cNvPr id="8" name="Rectangle 7"/>
            <p:cNvSpPr/>
            <p:nvPr/>
          </p:nvSpPr>
          <p:spPr>
            <a:xfrm>
              <a:off x="188691" y="4654685"/>
              <a:ext cx="2186817" cy="1388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4596" y="4759724"/>
              <a:ext cx="2320950" cy="1216710"/>
              <a:chOff x="327158" y="3662110"/>
              <a:chExt cx="2765666" cy="141383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060824" y="3671101"/>
                <a:ext cx="1763060" cy="47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800000"/>
                    </a:solidFill>
                  </a:rPr>
                  <a:t>All Absent</a:t>
                </a: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327158" y="4377775"/>
                <a:ext cx="470657" cy="470657"/>
              </a:xfrm>
              <a:prstGeom prst="mathMultiply">
                <a:avLst/>
              </a:prstGeom>
              <a:solidFill>
                <a:schemeClr val="accent5">
                  <a:lumMod val="50000"/>
                </a:schemeClr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60824" y="4274670"/>
                <a:ext cx="2032000" cy="80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</a:rPr>
                  <a:t>Intertidal Absent</a:t>
                </a: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336080" y="3662110"/>
                <a:ext cx="470657" cy="470657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200850" y="6458263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9" y="1701406"/>
            <a:ext cx="2979131" cy="439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Restoration occurring coast-wide to preserve and grow of remnant populations </a:t>
            </a:r>
          </a:p>
        </p:txBody>
      </p:sp>
    </p:spTree>
    <p:extLst>
      <p:ext uri="{BB962C8B-B14F-4D97-AF65-F5344CB8AC3E}">
        <p14:creationId xmlns:p14="http://schemas.microsoft.com/office/powerpoint/2010/main" val="10220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114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9" y="1471793"/>
            <a:ext cx="3106232" cy="46292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New threat: ocean acidification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3000" dirty="0">
                <a:latin typeface="Garamond"/>
                <a:cs typeface="Garamond"/>
              </a:rPr>
              <a:t>Figure: </a:t>
            </a:r>
          </a:p>
          <a:p>
            <a:pPr marL="0" indent="0">
              <a:buNone/>
            </a:pPr>
            <a:r>
              <a:rPr lang="en-US" sz="3000" dirty="0">
                <a:latin typeface="Garamond"/>
                <a:cs typeface="Garamond"/>
              </a:rPr>
              <a:t>Depths of the undersaturated water (aragonite saturation &lt; 1.0; pH &lt; 7.75)</a:t>
            </a:r>
            <a:r>
              <a:rPr lang="en-US" dirty="0">
                <a:latin typeface="Garamond"/>
                <a:cs typeface="Garamond"/>
              </a:rPr>
              <a:t> </a:t>
            </a:r>
          </a:p>
          <a:p>
            <a:pPr marL="0" indent="0" algn="r">
              <a:buNone/>
            </a:pPr>
            <a:r>
              <a:rPr lang="en-US" sz="1900" i="1" dirty="0">
                <a:latin typeface="Garamond"/>
                <a:cs typeface="Garamond"/>
              </a:rPr>
              <a:t>Feely et al. 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44A86-4E80-DC4F-A171-2D3F9BFF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38" y="959759"/>
            <a:ext cx="4348353" cy="5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87513" y="1457217"/>
            <a:ext cx="8338966" cy="477189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  <a:sym typeface="Wingdings"/>
              </a:rPr>
              <a:t>Early life stages are vulnerable </a:t>
            </a:r>
          </a:p>
          <a:p>
            <a:pPr marL="457200" lvl="1" indent="0">
              <a:buNone/>
            </a:pPr>
            <a:endParaRPr lang="en-US" dirty="0"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growth, 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J</a:t>
            </a:r>
            <a:r>
              <a:rPr lang="en-US" dirty="0">
                <a:latin typeface="Garamond"/>
                <a:cs typeface="Garamond"/>
              </a:rPr>
              <a:t>uvenile growth after larval exposure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2012)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Also evidence of tolerance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2016)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exposure?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sz="2800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Ocean acidification, what we know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07661" y="2039026"/>
            <a:ext cx="7160038" cy="412013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Can oysters “adapt” to OA? 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66" y="1529646"/>
            <a:ext cx="8247943" cy="4940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/>
                <a:cs typeface="Garamond"/>
              </a:rPr>
              <a:t>Negative carry-over: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survival, maternal Pacific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Venkataraman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in press)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fecundity, sex ratio change, Sydney rock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2018)</a:t>
            </a:r>
          </a:p>
          <a:p>
            <a:r>
              <a:rPr lang="en-US" sz="2800" dirty="0">
                <a:latin typeface="Garamond"/>
                <a:cs typeface="Garamond"/>
              </a:rPr>
              <a:t>Positive carry-over: 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growth, Sydney rock oyster larvae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2012, 2015, 2017)</a:t>
            </a: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800" dirty="0">
                <a:latin typeface="Garamond"/>
                <a:cs typeface="Garamond"/>
              </a:rPr>
              <a:t>Olympia oyster? Mechanisms?</a:t>
            </a: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6166" y="202866"/>
            <a:ext cx="7140221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Parental exposure, other oysters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464820" y="764373"/>
            <a:ext cx="3865881" cy="143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cap="small" dirty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rPr>
              <a:t>Questions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cap="small" dirty="0">
              <a:latin typeface="Garamond" panose="02020404030301010803" pitchFamily="18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small" dirty="0">
                <a:latin typeface="Garamond"/>
                <a:cs typeface="Garamond"/>
              </a:rPr>
              <a:t>How does adult low pH exposure affect … </a:t>
            </a:r>
            <a:endParaRPr lang="en-US" sz="3600" dirty="0">
              <a:latin typeface="Garamond"/>
              <a:cs typeface="Garamond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cap="small" dirty="0">
              <a:solidFill>
                <a:schemeClr val="tx1"/>
              </a:solidFill>
              <a:latin typeface="Garamond" panose="02020404030301010803" pitchFamily="18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194560"/>
            <a:ext cx="3865880" cy="402412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Adults</a:t>
            </a:r>
            <a:r>
              <a:rPr lang="en-US" dirty="0">
                <a:latin typeface="Garamond"/>
                <a:cs typeface="Garamond"/>
              </a:rPr>
              <a:t>: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Reproduction  - gonad stage, # larvae produced 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Physiology – gonad gene expression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Offspring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Viability – survival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Physiology – larval gene expression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265AB-7185-9D46-B02D-391C551C9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17240" b="3"/>
          <a:stretch/>
        </p:blipFill>
        <p:spPr>
          <a:xfrm>
            <a:off x="4813298" y="10"/>
            <a:ext cx="2452632" cy="3933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FD7B2-8D8B-0B44-AF08-FE2E52BB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r="6" b="231"/>
          <a:stretch/>
        </p:blipFill>
        <p:spPr>
          <a:xfrm rot="5400000">
            <a:off x="6971191" y="365439"/>
            <a:ext cx="2538248" cy="180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C4F30-2B24-7F4A-8091-F449F0C6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1" r="23732" b="5"/>
          <a:stretch/>
        </p:blipFill>
        <p:spPr>
          <a:xfrm rot="5400000">
            <a:off x="7585805" y="2375300"/>
            <a:ext cx="1309023" cy="180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04714-A240-5146-BC89-AB89DA0FC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0" r="2" b="5118"/>
          <a:stretch/>
        </p:blipFill>
        <p:spPr>
          <a:xfrm>
            <a:off x="4813300" y="4019723"/>
            <a:ext cx="4330700" cy="28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202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1907" y="2103098"/>
            <a:ext cx="3209790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739910" y="2103098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(7.3) Ambient (7.8)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71099" y="2103098"/>
            <a:ext cx="199662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Gonad stage, gonad expression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231508" y="2916069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induced to spawn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71101" y="4619128"/>
            <a:ext cx="1996625" cy="65482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Larval gene expression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671101" y="2923716"/>
            <a:ext cx="1996626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Timing of larval onset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97253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51331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77693" y="1515117"/>
            <a:ext cx="2173374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Metric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68510" y="2103100"/>
            <a:ext cx="0" cy="4103473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66135" y="1460285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39910" y="2923716"/>
            <a:ext cx="1643299" cy="3217008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Ambient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BD973A-03EE-1F47-A3C6-16395B1F46FB}"/>
              </a:ext>
            </a:extLst>
          </p:cNvPr>
          <p:cNvSpPr/>
          <p:nvPr/>
        </p:nvSpPr>
        <p:spPr>
          <a:xfrm>
            <a:off x="1197253" y="3764639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Larvae collected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B587CBA-7E3E-F24C-AED8-1F996999C656}"/>
              </a:ext>
            </a:extLst>
          </p:cNvPr>
          <p:cNvSpPr/>
          <p:nvPr/>
        </p:nvSpPr>
        <p:spPr>
          <a:xfrm>
            <a:off x="6636848" y="3764638"/>
            <a:ext cx="1996626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# larvae produced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874EB4-AEB8-8B4F-8036-BCBC5FBAA01E}"/>
              </a:ext>
            </a:extLst>
          </p:cNvPr>
          <p:cNvSpPr/>
          <p:nvPr/>
        </p:nvSpPr>
        <p:spPr>
          <a:xfrm>
            <a:off x="1189330" y="4645864"/>
            <a:ext cx="3214754" cy="141418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Larvae reared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6D9DC6-C86D-3D46-AFDB-ADAE00457DEF}"/>
              </a:ext>
            </a:extLst>
          </p:cNvPr>
          <p:cNvSpPr/>
          <p:nvPr/>
        </p:nvSpPr>
        <p:spPr>
          <a:xfrm>
            <a:off x="6671101" y="5481265"/>
            <a:ext cx="1996625" cy="65482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  <p:bldP spid="5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33114</TotalTime>
  <Words>1194</Words>
  <Application>Microsoft Macintosh PowerPoint</Application>
  <PresentationFormat>On-screen Show (4:3)</PresentationFormat>
  <Paragraphs>325</Paragraphs>
  <Slides>27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Century Gothic</vt:lpstr>
      <vt:lpstr>Garamond</vt:lpstr>
      <vt:lpstr>Wingdings</vt:lpstr>
      <vt:lpstr> Black </vt:lpstr>
      <vt:lpstr>PowerPoint Presentation</vt:lpstr>
      <vt:lpstr>The Olympia oyster </vt:lpstr>
      <vt:lpstr>The Olympia oyster 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Adults held 7 weeks in  low pH (7.3), ambient pH (7.8)</vt:lpstr>
      <vt:lpstr>No pH effect on female gonad stage</vt:lpstr>
      <vt:lpstr>Fewer ripe males in low pH </vt:lpstr>
      <vt:lpstr>Larvae collected &amp;  counted for 7 weeks</vt:lpstr>
      <vt:lpstr>No pH effect on fecundity </vt:lpstr>
      <vt:lpstr>No pH effect on fecundity Larval release delayed</vt:lpstr>
      <vt:lpstr>Adult gonad First look at differential expression</vt:lpstr>
      <vt:lpstr>Larvae collected Subset reared, sequenced</vt:lpstr>
      <vt:lpstr>Survival trended lower from low pH parents (not significant)</vt:lpstr>
      <vt:lpstr>PowerPoint Presentation</vt:lpstr>
      <vt:lpstr>Conclusions:  Adults exposed to low pH </vt:lpstr>
      <vt:lpstr>Who cares?</vt:lpstr>
      <vt:lpstr>Next steps</vt:lpstr>
      <vt:lpstr>thank you</vt:lpstr>
      <vt:lpstr>Olympia oyster gonad stage and sex </vt:lpstr>
      <vt:lpstr>PowerPoint Presentation</vt:lpstr>
      <vt:lpstr>Gonad gene expression First look at differential expression</vt:lpstr>
      <vt:lpstr>Gonad gene expression First look at differential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250</cp:revision>
  <dcterms:created xsi:type="dcterms:W3CDTF">2018-08-20T00:21:18Z</dcterms:created>
  <dcterms:modified xsi:type="dcterms:W3CDTF">2019-02-19T23:53:51Z</dcterms:modified>
</cp:coreProperties>
</file>